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notesMasterIdLst>
    <p:notesMasterId r:id="rId23"/>
  </p:notesMasterIdLst>
  <p:handoutMasterIdLst>
    <p:handoutMasterId r:id="rId24"/>
  </p:handoutMasterIdLst>
  <p:sldIdLst>
    <p:sldId id="301" r:id="rId2"/>
    <p:sldId id="305" r:id="rId3"/>
    <p:sldId id="307" r:id="rId4"/>
    <p:sldId id="306" r:id="rId5"/>
    <p:sldId id="308" r:id="rId6"/>
    <p:sldId id="320" r:id="rId7"/>
    <p:sldId id="304" r:id="rId8"/>
    <p:sldId id="309" r:id="rId9"/>
    <p:sldId id="321" r:id="rId10"/>
    <p:sldId id="310" r:id="rId11"/>
    <p:sldId id="312" r:id="rId12"/>
    <p:sldId id="313" r:id="rId13"/>
    <p:sldId id="315" r:id="rId14"/>
    <p:sldId id="311" r:id="rId15"/>
    <p:sldId id="314" r:id="rId16"/>
    <p:sldId id="322" r:id="rId17"/>
    <p:sldId id="323" r:id="rId18"/>
    <p:sldId id="316" r:id="rId19"/>
    <p:sldId id="317" r:id="rId20"/>
    <p:sldId id="319" r:id="rId21"/>
    <p:sldId id="318" r:id="rId22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E6EDA"/>
    <a:srgbClr val="7598E5"/>
    <a:srgbClr val="5883DF"/>
    <a:srgbClr val="8FABE9"/>
    <a:srgbClr val="DFE52C"/>
    <a:srgbClr val="1E2E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80" autoAdjust="0"/>
    <p:restoredTop sz="99630" autoAdjust="0"/>
  </p:normalViewPr>
  <p:slideViewPr>
    <p:cSldViewPr>
      <p:cViewPr>
        <p:scale>
          <a:sx n="50" d="100"/>
          <a:sy n="50" d="100"/>
        </p:scale>
        <p:origin x="-114" y="-930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73110-21F6-49BA-87F0-EFF92C8F8C31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696913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25D2B-4C47-4C00-98CC-355EE09C5B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66090" y="1371600"/>
            <a:ext cx="24688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4/8/2013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100" smtClean="0">
                <a:solidFill>
                  <a:schemeClr val="tx2"/>
                </a:solidFill>
              </a:rPr>
              <a:t>Joseph Murray - Structural Option - Linda Hanagan</a:t>
            </a:r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114800" y="3331698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4/8/2013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100" smtClean="0">
                <a:solidFill>
                  <a:schemeClr val="tx2"/>
                </a:solidFill>
              </a:rPr>
              <a:t>Joseph Murray - Structural Option - Linda Hanagan</a:t>
            </a:r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39"/>
            <a:ext cx="6172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9"/>
            <a:ext cx="18059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4/8/2013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100" smtClean="0">
                <a:solidFill>
                  <a:schemeClr val="tx2"/>
                </a:solidFill>
              </a:rPr>
              <a:t>Joseph Murray - Structural Option - Linda Hanagan</a:t>
            </a:r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4/8/2013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100" smtClean="0">
                <a:solidFill>
                  <a:schemeClr val="tx2"/>
                </a:solidFill>
              </a:rPr>
              <a:t>Joseph Murray - Structural Option - Linda Hanagan</a:t>
            </a:r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609600"/>
            <a:ext cx="21259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0" y="2507786"/>
            <a:ext cx="21259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4/8/2013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100" smtClean="0">
                <a:solidFill>
                  <a:schemeClr val="tx2"/>
                </a:solidFill>
              </a:rPr>
              <a:t>Joseph Murray - Structural Option - Linda Hanagan</a:t>
            </a:r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774400" y="6416676"/>
            <a:ext cx="2286000" cy="365125"/>
          </a:xfrm>
        </p:spPr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1"/>
            <a:ext cx="12115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600201"/>
            <a:ext cx="12115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4/8/2013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100" smtClean="0">
                <a:solidFill>
                  <a:schemeClr val="tx2"/>
                </a:solidFill>
              </a:rPr>
              <a:t>Joseph Murray - Structural Option - Linda Hanagan</a:t>
            </a:r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3050"/>
            <a:ext cx="24688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935077" y="1535113"/>
            <a:ext cx="1212532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371600" y="2362201"/>
            <a:ext cx="12120564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7" y="2362201"/>
            <a:ext cx="1212532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4/8/2013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100" smtClean="0">
                <a:solidFill>
                  <a:schemeClr val="tx2"/>
                </a:solidFill>
              </a:rPr>
              <a:t>Joseph Murray - Structural Option - Linda Hanagan</a:t>
            </a:r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4/8/2013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100" smtClean="0">
                <a:solidFill>
                  <a:schemeClr val="tx2"/>
                </a:solidFill>
              </a:rPr>
              <a:t>Joseph Murray - Structural Option - Linda Hanagan</a:t>
            </a:r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4/8/2013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100" smtClean="0">
                <a:solidFill>
                  <a:schemeClr val="tx2"/>
                </a:solidFill>
              </a:rPr>
              <a:t>Joseph Murray - Structural Option - Linda Hanagan</a:t>
            </a:r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2" y="273050"/>
            <a:ext cx="9024939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71602" y="1524001"/>
            <a:ext cx="9024939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25150" y="273051"/>
            <a:ext cx="153352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4/8/2013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100" smtClean="0">
                <a:solidFill>
                  <a:schemeClr val="tx2"/>
                </a:solidFill>
              </a:rPr>
              <a:t>Joseph Murray - Structural Option - Linda Hanagan</a:t>
            </a:r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609600"/>
            <a:ext cx="16459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6400" y="1831975"/>
            <a:ext cx="16459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1166787"/>
            <a:ext cx="16459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4/8/2013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r>
              <a:rPr kumimoji="0" lang="en-US" sz="1100" smtClean="0">
                <a:solidFill>
                  <a:schemeClr val="tx2"/>
                </a:solidFill>
              </a:rPr>
              <a:t>Joseph Murray - Structural Option - Linda Hanagan</a:t>
            </a:r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80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371600" y="1600200"/>
            <a:ext cx="24688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371600" y="6416676"/>
            <a:ext cx="6400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4/8/2013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372600" y="6416676"/>
            <a:ext cx="8686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r" eaLnBrk="1" latinLnBrk="0" hangingPunct="1"/>
            <a:r>
              <a:rPr kumimoji="0" lang="en-US" sz="1100" smtClean="0">
                <a:solidFill>
                  <a:schemeClr val="tx2"/>
                </a:solidFill>
              </a:rPr>
              <a:t>Joseph Murray - Structural Option - Linda Hanagan</a:t>
            </a:r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3774400" y="6416676"/>
            <a:ext cx="228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152400"/>
            <a:ext cx="24688800" cy="1143000"/>
          </a:xfrm>
        </p:spPr>
        <p:txBody>
          <a:bodyPr/>
          <a:lstStyle/>
          <a:p>
            <a:r>
              <a:rPr lang="en-US" dirty="0" smtClean="0"/>
              <a:t>S.T.E.P.S. Building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200" y="1295400"/>
            <a:ext cx="740891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1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0591800" y="2362200"/>
            <a:ext cx="246888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Joseph Murray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Structural Option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Senior Thesis Presentation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The Pennsylvania State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Advisor:</a:t>
            </a:r>
            <a:r>
              <a:rPr kumimoji="0" lang="en-US" sz="3600" b="1" i="0" u="none" strike="noStrike" kern="1200" cap="none" spc="0" normalizeH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Linda </a:t>
            </a:r>
            <a:r>
              <a:rPr kumimoji="0" lang="en-US" sz="3600" b="1" i="0" u="none" strike="noStrike" kern="1200" cap="none" spc="0" normalizeH="0" noProof="0" dirty="0" err="1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Hanagan</a:t>
            </a:r>
            <a:endParaRPr kumimoji="0" lang="en-US" sz="3600" b="1" i="0" u="none" strike="noStrike" kern="1200" cap="none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51408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Lateral System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10</a:t>
            </a:fld>
            <a:endParaRPr kumimoji="0" lang="en-US" sz="120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3919" y="-14605"/>
            <a:ext cx="6618881" cy="687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5200" y="1119187"/>
            <a:ext cx="5316476" cy="573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Moment Connection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11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Means &amp; Methods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Wind clips in N/S direction replaced with full moment connections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AISC 14</a:t>
            </a:r>
            <a:r>
              <a:rPr lang="en-US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Edition and AE 534 notes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2 rows of 7 moment frames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1.2D + .5L + .5S + 1.6W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Portal method to distribute loads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Frame analyzed for lowest story</a:t>
            </a:r>
          </a:p>
          <a:p>
            <a:pPr>
              <a:buNone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34600" y="1676400"/>
            <a:ext cx="7239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Moment Connection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12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Details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Flange Welded/ Web Bolted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Flange Connection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Full penetration welds with backers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Web Connection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5/16” plate with (4) 3/4” A325-N bolts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Column Reinforcement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Full depth 1/2” stiffeners required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(2) 3/4”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doubler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plates required</a:t>
            </a: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7400" y="1143000"/>
            <a:ext cx="8001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Moment Connection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13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Impact of Redesign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Number of moment connections reduced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Field welds limited in connection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Column stiffening can be prefabricated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 stronger column could eliminate stiffeners and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doubler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plates</a:t>
            </a: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7400" y="1143000"/>
            <a:ext cx="8001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Braced Connection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14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Means &amp; Methods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Wind clips in E/W direction to be replaced with 5 braced frames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AISC 14</a:t>
            </a:r>
            <a:r>
              <a:rPr lang="en-US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Edition and AE 534 notes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1.2D + .5L + .5S + 1.6W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Concentric braces initially selected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Eccentric braces chosen due to span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HSS 4x4x1/2 selected as brace</a:t>
            </a: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>
              <a:buNone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1484778"/>
            <a:ext cx="9144000" cy="537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latin typeface="+mj-lt"/>
              </a:rPr>
              <a:t>Braced Connections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Braced Connection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15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Corner Brace Connection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1/2” gusset plate with 30x6.5x12 dimensions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HSS to Gusset: 3/16” field welds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Gusset to Column: 2-L 4x4x3/8x6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3/16” fillet welds to gusset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(2) 3/4” bolts to column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Gusset to Beam: 3/16” fillet welds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Beam to Column: L 5x3x1/2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1/4” fillet weld to column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(3) 3/4” bolts to beam</a:t>
            </a: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>
              <a:buNone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7288" y="1120775"/>
            <a:ext cx="7337425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latin typeface="+mj-lt"/>
              </a:rPr>
              <a:t>Braced Connections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Braced Connection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16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Center of Beam Connection</a:t>
            </a:r>
          </a:p>
          <a:p>
            <a:pPr algn="ctr">
              <a:buNone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1/2” gusset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plate with 24x6.5x12 dimensions on both sides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HSS to Gusset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: 3/16” field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welds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12” minimum length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Gusset to Beam: 3/16” fillet welds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24” minimum length</a:t>
            </a: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>
              <a:buNone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7463" y="1211263"/>
            <a:ext cx="7075487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latin typeface="+mj-lt"/>
              </a:rPr>
              <a:t>Braced Connections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Braced Connection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17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Impact of Redesign</a:t>
            </a: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Wind clips were eliminated in the E/W direction of the building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Field welds limited in connection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Shorter brace spans could create more efficient braces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Would require adjusting interior columns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Impact on lateral loads seen by foundations in these frames</a:t>
            </a:r>
          </a:p>
          <a:p>
            <a:pPr>
              <a:buNone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7288" y="1120775"/>
            <a:ext cx="7337425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latin typeface="+mj-lt"/>
              </a:rPr>
              <a:t>Braced Connections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Electrical Breadth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18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System Details</a:t>
            </a:r>
          </a:p>
          <a:p>
            <a:pPr algn="ctr">
              <a:buNone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1500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KVA Service Transformer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480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/ 277V 3-Phase 4-Wire Secondary Feed to 3000-amp Distribution Panel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2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- 150 KVA Emergency Generators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277V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T8, T5 and Compact Fluorescent Light Sources with Ballasts</a:t>
            </a: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>
              <a:buNone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4750" y="1143000"/>
            <a:ext cx="47434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Construction Breadth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19</a:t>
            </a:fld>
            <a:endParaRPr kumimoji="0" lang="en-US" sz="1200">
              <a:solidFill>
                <a:schemeClr val="tx2"/>
              </a:solidFill>
            </a:endParaRPr>
          </a:p>
        </p:txBody>
      </p:sp>
      <p:pic>
        <p:nvPicPr>
          <p:cNvPr id="7" name="Picture 6" descr="C:\Users\Joe\Desktop\THESIS SCANS\site layou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2625" y="1495424"/>
            <a:ext cx="82581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Joe\Documents\Senior Project\photos\Edit Wings A,B,C.pn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9202400" y="1600200"/>
            <a:ext cx="73914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Building Statistics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S.T.E.P.S.: Science, Technology, Environment, and Policy Building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ducation, laboratory, and research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Owner: Lehigh University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Location: Bethlehem, PA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5 story, 135,000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s.f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. project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80’ to roofline of Wing C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Cost: $62 million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Construction: Aug. 2008 – Aug. 2010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200" y="1337304"/>
            <a:ext cx="7391400" cy="554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2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2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Construction Breadth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20</a:t>
            </a:fld>
            <a:endParaRPr kumimoji="0" lang="en-US" sz="120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1066801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			   </a:t>
            </a:r>
            <a:r>
              <a:rPr lang="en-US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Start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  </a:t>
            </a:r>
            <a:r>
              <a:rPr lang="en-US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Finish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Project Start:    	8/2008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Utilities:	    	8/2008	8/2008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Foundations:	     	9/2008  	2/2009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Superstructure:  	11/2008   	6/2009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Exterior:	    	4/2009    	11/2009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Interior:	    	4/2009  	4/2010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Mech./Plumbing:	4/2009	3/2010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Electrical:		1/2009	5/2010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Commissioning: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5/2010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7/2010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Completion:		8/2010</a:t>
            </a:r>
          </a:p>
          <a:p>
            <a:pPr>
              <a:buNone/>
            </a:pPr>
            <a:endParaRPr lang="en-US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21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1" name="Content Placeholder 7"/>
          <p:cNvSpPr>
            <a:spLocks noGrp="1"/>
          </p:cNvSpPr>
          <p:nvPr>
            <p:ph sz="half" idx="2"/>
          </p:nvPr>
        </p:nvSpPr>
        <p:spPr>
          <a:xfrm>
            <a:off x="9982200" y="1143000"/>
            <a:ext cx="73152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			</a:t>
            </a:r>
            <a:endParaRPr lang="en-US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Advisors: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Dr. Linda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Hanagan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Dr. Kevin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Parfitt</a:t>
            </a:r>
            <a:endParaRPr lang="en-US" u="sng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Contacts: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Ms. Patricia Chase – Lehigh University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Jeff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Pritchford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– CVM Engineering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Eric Holland – Alvin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Butz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Family: Father, Mother, and Sisters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489" y="1295400"/>
            <a:ext cx="740891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9918" y="0"/>
            <a:ext cx="51408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Building Statistics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8288000" y="1143000"/>
            <a:ext cx="91440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Project Team:</a:t>
            </a:r>
          </a:p>
          <a:p>
            <a:pPr algn="ctr">
              <a:buNone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CM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: 	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Alvin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H.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Butz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	Allentown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, PA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Architect: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BCJ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Architects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	Philadelphia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Structural: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CVM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Structures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	Oaks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, PA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Civil: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	Barry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Isett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&amp; Assoc.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Trexlertown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, PA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MEP/Fire: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Flack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&amp; Kurtz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	New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York, NY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Landscape: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Lager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Raabe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Skafte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	Philadelphia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3</a:t>
            </a:fld>
            <a:endParaRPr kumimoji="0" lang="en-US" sz="1200">
              <a:solidFill>
                <a:schemeClr val="tx2"/>
              </a:solidFill>
            </a:endParaRPr>
          </a:p>
        </p:txBody>
      </p:sp>
      <p:pic>
        <p:nvPicPr>
          <p:cNvPr id="7" name="Picture 6" descr="C:\Users\Joe\Documents\Senior Project\photos\Edit Wings A,B,C.pn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 bwMode="auto">
          <a:xfrm>
            <a:off x="10592600" y="1353238"/>
            <a:ext cx="6400000" cy="55047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Existing Floor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4</a:t>
            </a:fld>
            <a:endParaRPr kumimoji="0" lang="en-US" sz="120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1" y="1473401"/>
            <a:ext cx="9144000" cy="53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0" y="1219200"/>
            <a:ext cx="515059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3401" y="2743200"/>
            <a:ext cx="40542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0304949" y="685800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Wing C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41200" y="2159913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Wing B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3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Building Statistics</a:t>
            </a:r>
          </a:p>
          <a:p>
            <a:pPr lvl="1"/>
            <a:r>
              <a:rPr lang="en-US" dirty="0" smtClean="0">
                <a:latin typeface="+mj-lt"/>
              </a:rPr>
              <a:t>Existing Floor Plans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Existing Structural System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5</a:t>
            </a:fld>
            <a:endParaRPr kumimoji="0" lang="en-US" sz="1200">
              <a:solidFill>
                <a:schemeClr val="tx2"/>
              </a:solidFill>
            </a:endParaRPr>
          </a:p>
        </p:txBody>
      </p:sp>
      <p:pic>
        <p:nvPicPr>
          <p:cNvPr id="8" name="Picture 7" descr="F:\floor plan snip 1.PN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528762"/>
            <a:ext cx="8382000" cy="53292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3” roof deck with varying topping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3” composite floor deck with 4.5” topping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W24 beams framing into W21 girders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eam spacing: 10’-8” on center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Beam span: 42’-3”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Girder span: 21’-4”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LFRD: semi-rigid wind clips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Columns: W14x90 up to W14x192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Foundation: square footings</a:t>
            </a: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1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Depth Proposal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6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9144000" y="1143000"/>
            <a:ext cx="9144000" cy="54403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Project Goals</a:t>
            </a:r>
          </a:p>
          <a:p>
            <a:pPr algn="ctr">
              <a:buNone/>
            </a:pPr>
            <a:endParaRPr lang="en-US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1.	Analyze the existing floor system for vibration resistance with AISC Design Guide 11</a:t>
            </a:r>
          </a:p>
          <a:p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2.	Redesign the floor to allow for 400x microscopes at moderate walking speeds</a:t>
            </a:r>
          </a:p>
          <a:p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3.	Redesign the lateral system with full moment frames and braced frames</a:t>
            </a:r>
          </a:p>
          <a:p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4.	Design a typical moment connection in detail</a:t>
            </a:r>
          </a:p>
          <a:p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5.	Design a typical braced connection in detail</a:t>
            </a:r>
          </a:p>
          <a:p>
            <a:pPr>
              <a:buNone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3728" y="0"/>
            <a:ext cx="91342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0668000" y="0"/>
            <a:ext cx="246888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Floor Design</a:t>
            </a: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9050000" y="1143000"/>
            <a:ext cx="7315200" cy="5440364"/>
          </a:xfrm>
          <a:prstGeom prst="rect">
            <a:avLst/>
          </a:prstGeom>
        </p:spPr>
        <p:txBody>
          <a:bodyPr/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vibration criteria were incorporated in design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Laboratory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and research sections designed for sensitive equipment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lang="en-US" sz="2800" baseline="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Establish what equipment exist in the laboratories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Design the floor for specific equipment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838200" y="1417636"/>
            <a:ext cx="7315200" cy="5440364"/>
          </a:xfrm>
          <a:prstGeom prst="rect">
            <a:avLst/>
          </a:prstGeom>
        </p:spPr>
        <p:txBody>
          <a:bodyPr/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Building Statistics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Structural System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Depth Proposal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Floor Design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Lateral System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Moment Connections</a:t>
            </a:r>
          </a:p>
          <a:p>
            <a:pPr marL="868680" marR="0" lvl="1" indent="-2834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Braced Connections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Electrical Breadth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Floor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8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Means &amp; Methods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AISC Design Guide 11: Floor Vibrations Due to Human Activity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Chapter 6: Sensitive Equipment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Based on natural frequency of floor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Current floor allows for 100x magnitude microscopes at “slow walking”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2000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microinches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/second was chosen as the design criterion at “moderate walking” pace</a:t>
            </a:r>
          </a:p>
          <a:p>
            <a:pPr>
              <a:buNone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9400" y="1171575"/>
            <a:ext cx="63881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0" y="3424677"/>
            <a:ext cx="5029200" cy="297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1049000" y="6477000"/>
            <a:ext cx="4999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Upper image courtesy of E.M. Hines, Tufts University</a:t>
            </a:r>
            <a:endParaRPr lang="en-US" sz="1600" dirty="0"/>
          </a:p>
        </p:txBody>
      </p:sp>
      <p:sp>
        <p:nvSpPr>
          <p:cNvPr id="14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143000"/>
          </a:xfrm>
        </p:spPr>
        <p:txBody>
          <a:bodyPr/>
          <a:lstStyle/>
          <a:p>
            <a:r>
              <a:rPr lang="en-US" dirty="0" smtClean="0"/>
              <a:t>Floor Design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9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2"/>
          </p:nvPr>
        </p:nvSpPr>
        <p:spPr>
          <a:xfrm>
            <a:off x="19050000" y="1143000"/>
            <a:ext cx="7315200" cy="5440364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Impact of Redesign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Beam spacing decreased from 10’-8” to 7’-11” on center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Bay frequency rose from 3.7 to 5.3 Hz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Allows use of different equation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Bay floor weight increased by 21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psf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Only in sensitive laboratories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 depth could be increased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Move labs to one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floor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Columns could be moved to decrease span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400" y="1066800"/>
            <a:ext cx="4953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2800" y="3962400"/>
            <a:ext cx="5410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7"/>
          <p:cNvSpPr>
            <a:spLocks noGrp="1"/>
          </p:cNvSpPr>
          <p:nvPr>
            <p:ph sz="half" idx="2"/>
          </p:nvPr>
        </p:nvSpPr>
        <p:spPr>
          <a:xfrm>
            <a:off x="838200" y="1417636"/>
            <a:ext cx="7315200" cy="5440364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Building Statistics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Structural System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Depth Proposal</a:t>
            </a:r>
          </a:p>
          <a:p>
            <a:pPr lvl="1"/>
            <a:r>
              <a:rPr lang="en-US" dirty="0" smtClean="0">
                <a:latin typeface="+mj-lt"/>
              </a:rPr>
              <a:t>Floor Design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Lateral System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Moment Connections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Braced Connections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Electrical Breadth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Construction Breadth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4886</TotalTime>
  <Words>1040</Words>
  <Application>Microsoft Office PowerPoint</Application>
  <PresentationFormat>Custom</PresentationFormat>
  <Paragraphs>366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Apex</vt:lpstr>
      <vt:lpstr>S.T.E.P.S. Building</vt:lpstr>
      <vt:lpstr>Building Statistics</vt:lpstr>
      <vt:lpstr>Building Statistics</vt:lpstr>
      <vt:lpstr>Existing Floor Plans</vt:lpstr>
      <vt:lpstr>Existing Structural System</vt:lpstr>
      <vt:lpstr>Depth Proposal</vt:lpstr>
      <vt:lpstr>Slide 7</vt:lpstr>
      <vt:lpstr>Floor Design</vt:lpstr>
      <vt:lpstr>Floor Design</vt:lpstr>
      <vt:lpstr>Lateral System</vt:lpstr>
      <vt:lpstr>Moment Connection</vt:lpstr>
      <vt:lpstr>Moment Connection</vt:lpstr>
      <vt:lpstr>Moment Connection</vt:lpstr>
      <vt:lpstr>Braced Connection</vt:lpstr>
      <vt:lpstr>Braced Connection</vt:lpstr>
      <vt:lpstr>Braced Connection</vt:lpstr>
      <vt:lpstr>Braced Connection</vt:lpstr>
      <vt:lpstr>Electrical Breadth</vt:lpstr>
      <vt:lpstr>Construction Breadth</vt:lpstr>
      <vt:lpstr>Construction Breadth</vt:lpstr>
      <vt:lpstr>Acknowledgements</vt:lpstr>
    </vt:vector>
  </TitlesOfParts>
  <Company>Penn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Joe</cp:lastModifiedBy>
  <cp:revision>176</cp:revision>
  <dcterms:created xsi:type="dcterms:W3CDTF">2006-11-29T18:17:25Z</dcterms:created>
  <dcterms:modified xsi:type="dcterms:W3CDTF">2013-04-09T13:33:46Z</dcterms:modified>
</cp:coreProperties>
</file>